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5"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25">
          <p15:clr>
            <a:srgbClr val="A4A3A4"/>
          </p15:clr>
        </p15:guide>
        <p15:guide id="2" pos="42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123"/>
    <p:restoredTop sz="76935"/>
  </p:normalViewPr>
  <p:slideViewPr>
    <p:cSldViewPr snapToGrid="0" snapToObjects="1">
      <p:cViewPr varScale="1">
        <p:scale>
          <a:sx n="82" d="100"/>
          <a:sy n="82" d="100"/>
        </p:scale>
        <p:origin x="1944" y="176"/>
      </p:cViewPr>
      <p:guideLst>
        <p:guide orient="horz" pos="425"/>
        <p:guide pos="429"/>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tiff>
</file>

<file path=ppt/media/image11.png>
</file>

<file path=ppt/media/image12.png>
</file>

<file path=ppt/media/image13.tiff>
</file>

<file path=ppt/media/image2.png>
</file>

<file path=ppt/media/image3.png>
</file>

<file path=ppt/media/image4.png>
</file>

<file path=ppt/media/image5.tiff>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7804BA-DA37-D44B-B7A4-3759AEFC5120}" type="datetimeFigureOut">
              <a:rPr lang="en-BR" smtClean="0"/>
              <a:t>21/04/20</a:t>
            </a:fld>
            <a:endParaRPr lang="en-BR"/>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B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DFD29D-5EE2-6341-B00A-FD8FF598F010}" type="slidenum">
              <a:rPr lang="en-BR" smtClean="0"/>
              <a:t>‹#›</a:t>
            </a:fld>
            <a:endParaRPr lang="en-BR"/>
          </a:p>
        </p:txBody>
      </p:sp>
    </p:spTree>
    <p:extLst>
      <p:ext uri="{BB962C8B-B14F-4D97-AF65-F5344CB8AC3E}">
        <p14:creationId xmlns:p14="http://schemas.microsoft.com/office/powerpoint/2010/main" val="16861838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R" sz="1400" dirty="0">
                <a:latin typeface="Palatino Linotype" panose="02040502050505030304" pitchFamily="18" charset="0"/>
              </a:rPr>
              <a:t>Hello, today I will present my project “Processing of Imaging </a:t>
            </a:r>
            <a:r>
              <a:rPr lang="en-US" sz="1400" dirty="0"/>
              <a:t>Mass Cytometry Data from Pancreatic Cancer Samples”. </a:t>
            </a:r>
            <a:endParaRPr lang="en-BR" sz="1400"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C8DFD29D-5EE2-6341-B00A-FD8FF598F010}" type="slidenum">
              <a:rPr lang="en-BR" smtClean="0"/>
              <a:t>1</a:t>
            </a:fld>
            <a:endParaRPr lang="en-BR"/>
          </a:p>
        </p:txBody>
      </p:sp>
    </p:spTree>
    <p:extLst>
      <p:ext uri="{BB962C8B-B14F-4D97-AF65-F5344CB8AC3E}">
        <p14:creationId xmlns:p14="http://schemas.microsoft.com/office/powerpoint/2010/main" val="32426159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R" dirty="0"/>
              <a:t>Thank you very much for the attention. Any questions? </a:t>
            </a:r>
          </a:p>
        </p:txBody>
      </p:sp>
      <p:sp>
        <p:nvSpPr>
          <p:cNvPr id="4" name="Slide Number Placeholder 3"/>
          <p:cNvSpPr>
            <a:spLocks noGrp="1"/>
          </p:cNvSpPr>
          <p:nvPr>
            <p:ph type="sldNum" sz="quarter" idx="5"/>
          </p:nvPr>
        </p:nvSpPr>
        <p:spPr/>
        <p:txBody>
          <a:bodyPr/>
          <a:lstStyle/>
          <a:p>
            <a:fld id="{C8DFD29D-5EE2-6341-B00A-FD8FF598F010}" type="slidenum">
              <a:rPr lang="en-BR" smtClean="0"/>
              <a:t>10</a:t>
            </a:fld>
            <a:endParaRPr lang="en-BR"/>
          </a:p>
        </p:txBody>
      </p:sp>
    </p:spTree>
    <p:extLst>
      <p:ext uri="{BB962C8B-B14F-4D97-AF65-F5344CB8AC3E}">
        <p14:creationId xmlns:p14="http://schemas.microsoft.com/office/powerpoint/2010/main" val="5707738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R" dirty="0"/>
              <a:t>To give an introduction on why pancreatic cancer and why this work is relevant, the graph on the top left shows how pancreatic cancer is aggressive and have a poor prognosis, where only 8% of all patients reach a 5-year survival compared to 60% for most of the cancers. The pie chart on the bottom right shows that pancreatic cancer is the forth most common cause of cancer-related deaths in the US. So this all reveal that pancreatic cancer is a devastating disease for which we don’t have a cure. </a:t>
            </a:r>
          </a:p>
          <a:p>
            <a:endParaRPr lang="en-BR" dirty="0"/>
          </a:p>
          <a:p>
            <a:r>
              <a:rPr lang="en-BR" dirty="0"/>
              <a:t>This scenario motivates many studies to better understand this disease. One of the relevant areas in the study of cancer is the tumor microenvironment, which is when you study the tumor in a subcellular resolution to investigate the types of cells that surround and cooperate with cancer cells and play a role in promoting tumor progression. </a:t>
            </a:r>
          </a:p>
        </p:txBody>
      </p:sp>
      <p:sp>
        <p:nvSpPr>
          <p:cNvPr id="4" name="Slide Number Placeholder 3"/>
          <p:cNvSpPr>
            <a:spLocks noGrp="1"/>
          </p:cNvSpPr>
          <p:nvPr>
            <p:ph type="sldNum" sz="quarter" idx="5"/>
          </p:nvPr>
        </p:nvSpPr>
        <p:spPr/>
        <p:txBody>
          <a:bodyPr/>
          <a:lstStyle/>
          <a:p>
            <a:fld id="{C8DFD29D-5EE2-6341-B00A-FD8FF598F010}" type="slidenum">
              <a:rPr lang="en-BR" smtClean="0"/>
              <a:t>2</a:t>
            </a:fld>
            <a:endParaRPr lang="en-BR"/>
          </a:p>
        </p:txBody>
      </p:sp>
    </p:spTree>
    <p:extLst>
      <p:ext uri="{BB962C8B-B14F-4D97-AF65-F5344CB8AC3E}">
        <p14:creationId xmlns:p14="http://schemas.microsoft.com/office/powerpoint/2010/main" val="3626356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R" dirty="0"/>
              <a:t>So that’s what was done in this project, I investigated the tumor microenvironment using imaging mass cytometry data obtained from 9 pancreata of PDAC patients. PDAC is a type of pancreatic cancer, the most common one. </a:t>
            </a:r>
          </a:p>
          <a:p>
            <a:endParaRPr lang="en-BR" dirty="0"/>
          </a:p>
          <a:p>
            <a:r>
              <a:rPr lang="en-BR" dirty="0"/>
              <a:t>In each tissue samples, 3 to 4 regions of interest were identified and 46 markers were measures. This resulted in  46 images similar to the ones in the picture. Here, each image name is composed by two parts, before the underscore is the heavy metal used to stain the tissue and after the underscore is the name of the marker itself. Some images that have the first and second parts the same represents controls. The white dots in the images represent the presence of that marker. </a:t>
            </a:r>
          </a:p>
          <a:p>
            <a:endParaRPr lang="en-BR" dirty="0"/>
          </a:p>
          <a:p>
            <a:r>
              <a:rPr lang="en-BR" dirty="0"/>
              <a:t>Therefore, the dataset consisted of 36 ROIs, that is, 36 sets of this 46 images which resulted in a total of 1,656 images. </a:t>
            </a:r>
          </a:p>
        </p:txBody>
      </p:sp>
      <p:sp>
        <p:nvSpPr>
          <p:cNvPr id="4" name="Slide Number Placeholder 3"/>
          <p:cNvSpPr>
            <a:spLocks noGrp="1"/>
          </p:cNvSpPr>
          <p:nvPr>
            <p:ph type="sldNum" sz="quarter" idx="5"/>
          </p:nvPr>
        </p:nvSpPr>
        <p:spPr/>
        <p:txBody>
          <a:bodyPr/>
          <a:lstStyle/>
          <a:p>
            <a:fld id="{C8DFD29D-5EE2-6341-B00A-FD8FF598F010}" type="slidenum">
              <a:rPr lang="en-BR" smtClean="0"/>
              <a:t>3</a:t>
            </a:fld>
            <a:endParaRPr lang="en-BR"/>
          </a:p>
        </p:txBody>
      </p:sp>
    </p:spTree>
    <p:extLst>
      <p:ext uri="{BB962C8B-B14F-4D97-AF65-F5344CB8AC3E}">
        <p14:creationId xmlns:p14="http://schemas.microsoft.com/office/powerpoint/2010/main" val="1723442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R" dirty="0"/>
              <a:t>In the preprocessing stage, the images were first normalized to a range of zero to one to set them to a common scale. Then, a median filter was applied for denoising and an automatic image thresholding was performed to get a binary image. Otsu thresholding was chosen since it was desired to preserve the edges. The last step was to transform the image to a vector size, storing in a vector the indexes of the pixels that had true values in the binary image. This vector was the input for the clusetering algorithm next. </a:t>
            </a:r>
          </a:p>
        </p:txBody>
      </p:sp>
      <p:sp>
        <p:nvSpPr>
          <p:cNvPr id="4" name="Slide Number Placeholder 3"/>
          <p:cNvSpPr>
            <a:spLocks noGrp="1"/>
          </p:cNvSpPr>
          <p:nvPr>
            <p:ph type="sldNum" sz="quarter" idx="5"/>
          </p:nvPr>
        </p:nvSpPr>
        <p:spPr/>
        <p:txBody>
          <a:bodyPr/>
          <a:lstStyle/>
          <a:p>
            <a:fld id="{C8DFD29D-5EE2-6341-B00A-FD8FF598F010}" type="slidenum">
              <a:rPr lang="en-BR" smtClean="0"/>
              <a:t>4</a:t>
            </a:fld>
            <a:endParaRPr lang="en-BR"/>
          </a:p>
        </p:txBody>
      </p:sp>
    </p:spTree>
    <p:extLst>
      <p:ext uri="{BB962C8B-B14F-4D97-AF65-F5344CB8AC3E}">
        <p14:creationId xmlns:p14="http://schemas.microsoft.com/office/powerpoint/2010/main" val="1332522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R" dirty="0"/>
              <a:t>After preprocessing, DBSCAN clustering algorithm was employed to detect the structures formed by each marker in the images. An epsilon value of 0.05 and minimum points of 5 were used. This image shows the resulting clusters fr</a:t>
            </a:r>
            <a:r>
              <a:rPr lang="en-US" dirty="0"/>
              <a:t>om</a:t>
            </a:r>
            <a:r>
              <a:rPr lang="en-BR" dirty="0"/>
              <a:t> DBSCAN on a marker called pan-Keratin. Here each cluster appear on different color tones.</a:t>
            </a:r>
          </a:p>
          <a:p>
            <a:endParaRPr lang="en-BR" dirty="0"/>
          </a:p>
          <a:p>
            <a:r>
              <a:rPr lang="en-BR" dirty="0"/>
              <a:t>The pan-Keratin marker is of great interest for this project, given that it can identify cancer cells in the PDAC environment. For this pan-Keratin image, DBSCAN found 41 different clusters. </a:t>
            </a:r>
          </a:p>
        </p:txBody>
      </p:sp>
      <p:sp>
        <p:nvSpPr>
          <p:cNvPr id="4" name="Slide Number Placeholder 3"/>
          <p:cNvSpPr>
            <a:spLocks noGrp="1"/>
          </p:cNvSpPr>
          <p:nvPr>
            <p:ph type="sldNum" sz="quarter" idx="5"/>
          </p:nvPr>
        </p:nvSpPr>
        <p:spPr/>
        <p:txBody>
          <a:bodyPr/>
          <a:lstStyle/>
          <a:p>
            <a:fld id="{C8DFD29D-5EE2-6341-B00A-FD8FF598F010}" type="slidenum">
              <a:rPr lang="en-BR" smtClean="0"/>
              <a:t>5</a:t>
            </a:fld>
            <a:endParaRPr lang="en-BR"/>
          </a:p>
        </p:txBody>
      </p:sp>
    </p:spTree>
    <p:extLst>
      <p:ext uri="{BB962C8B-B14F-4D97-AF65-F5344CB8AC3E}">
        <p14:creationId xmlns:p14="http://schemas.microsoft.com/office/powerpoint/2010/main" val="42536062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R" dirty="0"/>
              <a:t>Now I will present the results of this project. The preprocessing steps and DBSCAN clustering were applied to the entire dataset. This figure shows the resulting clusters on a representative ROI. We can see that DBSCAN was able to identify the different clusters in most of the images, but some images are predominant pink or white, which means that only one cluster was found. </a:t>
            </a:r>
          </a:p>
          <a:p>
            <a:endParaRPr lang="en-BR" dirty="0"/>
          </a:p>
          <a:p>
            <a:r>
              <a:rPr lang="en-BR" dirty="0"/>
              <a:t>For the controls </a:t>
            </a:r>
            <a:r>
              <a:rPr lang="en-US" dirty="0"/>
              <a:t>(such as 138Ba_138Ba and 171Yb_171Yb)</a:t>
            </a:r>
            <a:r>
              <a:rPr lang="en-BR" dirty="0"/>
              <a:t> this can be explained by the fact t</a:t>
            </a:r>
            <a:r>
              <a:rPr lang="en-US" dirty="0"/>
              <a:t>he</a:t>
            </a:r>
            <a:r>
              <a:rPr lang="en-BR" dirty="0"/>
              <a:t>y are not biological markers and </a:t>
            </a:r>
            <a:r>
              <a:rPr lang="en-US" dirty="0"/>
              <a:t>consist of mostly noise that could not be distinguished by the clustering algorithm. However, for some markers such as 193Ir_DNA it was not expected to obtain only one cluster, since it should be able to identify the nucleus of the cells. </a:t>
            </a:r>
            <a:endParaRPr lang="en-BR" dirty="0"/>
          </a:p>
        </p:txBody>
      </p:sp>
      <p:sp>
        <p:nvSpPr>
          <p:cNvPr id="4" name="Slide Number Placeholder 3"/>
          <p:cNvSpPr>
            <a:spLocks noGrp="1"/>
          </p:cNvSpPr>
          <p:nvPr>
            <p:ph type="sldNum" sz="quarter" idx="5"/>
          </p:nvPr>
        </p:nvSpPr>
        <p:spPr/>
        <p:txBody>
          <a:bodyPr/>
          <a:lstStyle/>
          <a:p>
            <a:fld id="{C8DFD29D-5EE2-6341-B00A-FD8FF598F010}" type="slidenum">
              <a:rPr lang="en-BR" smtClean="0"/>
              <a:t>6</a:t>
            </a:fld>
            <a:endParaRPr lang="en-BR"/>
          </a:p>
        </p:txBody>
      </p:sp>
    </p:spTree>
    <p:extLst>
      <p:ext uri="{BB962C8B-B14F-4D97-AF65-F5344CB8AC3E}">
        <p14:creationId xmlns:p14="http://schemas.microsoft.com/office/powerpoint/2010/main" val="16823395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R" dirty="0"/>
              <a:t>After the clustering, a set of measurements were taken for further analysis. The top graph shows the number of cluster of each marker for a representative ROI. As expected, the number of clusters had great variation between the different markers. </a:t>
            </a:r>
          </a:p>
          <a:p>
            <a:endParaRPr lang="en-BR" dirty="0"/>
          </a:p>
          <a:p>
            <a:r>
              <a:rPr lang="en-BR" dirty="0"/>
              <a:t>To evaluate the model performance the Davies-Bouldin index was chosen </a:t>
            </a:r>
            <a:r>
              <a:rPr lang="en-US" dirty="0"/>
              <a:t>since the truth class assignments of the samples are not known and its computation is simpler than the silhouette coefficient. The bottom graph shows the average of Davies-Bouldin index for all ROIs. We can see that most of them fluctuate between 1.5 and 2, which is a little high. But, considering that the Davies-Bouldin index is usually higher for convex clusters and that some images have structures dissimilar from each other, the resulting indexes can be considered satisfactory. </a:t>
            </a:r>
            <a:endParaRPr lang="en-BR" dirty="0"/>
          </a:p>
        </p:txBody>
      </p:sp>
      <p:sp>
        <p:nvSpPr>
          <p:cNvPr id="4" name="Slide Number Placeholder 3"/>
          <p:cNvSpPr>
            <a:spLocks noGrp="1"/>
          </p:cNvSpPr>
          <p:nvPr>
            <p:ph type="sldNum" sz="quarter" idx="5"/>
          </p:nvPr>
        </p:nvSpPr>
        <p:spPr/>
        <p:txBody>
          <a:bodyPr/>
          <a:lstStyle/>
          <a:p>
            <a:fld id="{C8DFD29D-5EE2-6341-B00A-FD8FF598F010}" type="slidenum">
              <a:rPr lang="en-BR" smtClean="0"/>
              <a:t>7</a:t>
            </a:fld>
            <a:endParaRPr lang="en-BR"/>
          </a:p>
        </p:txBody>
      </p:sp>
    </p:spTree>
    <p:extLst>
      <p:ext uri="{BB962C8B-B14F-4D97-AF65-F5344CB8AC3E}">
        <p14:creationId xmlns:p14="http://schemas.microsoft.com/office/powerpoint/2010/main" val="2298850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R" dirty="0"/>
              <a:t>Finally, </a:t>
            </a:r>
            <a:r>
              <a:rPr lang="en-US" dirty="0"/>
              <a:t>a comparison between the pan-Keratin and CD3 markers was performed for all ROIs. As mentioned before, the pan-Keratin marker can identify cancer cells in PDAC. On the other hand, CD3 marker could indicate the presence of T cells in the tissue, which is a type of immune cells. </a:t>
            </a:r>
          </a:p>
          <a:p>
            <a:endParaRPr lang="en-US" dirty="0"/>
          </a:p>
          <a:p>
            <a:r>
              <a:rPr lang="en-US" dirty="0"/>
              <a:t>As pictured in the figure, the number of clusters of CD3 is higher than of pan-Keratin for the majority of ROIs. However, the total area of clusters of pan-Keratin is usually greater than CD3. This could indicate that the presence of CD3 markers is more sparse in PDAC tissue while the pan-Keratin marker represent regions of high density of tumor cells.</a:t>
            </a:r>
          </a:p>
          <a:p>
            <a:endParaRPr lang="en-US" dirty="0"/>
          </a:p>
          <a:p>
            <a:r>
              <a:rPr lang="en-US" dirty="0"/>
              <a:t>It is also noteworthy in the bottom graph that the ROIs that have the highest total area of clusters of CD3 also have low total area of pan-Keratin. This suggests that an inhibition of the infiltration of T cells could be produced by the presence of tumor cells. This inhibition could affect the immune system’s ability to prevent tumor progression.</a:t>
            </a:r>
            <a:endParaRPr lang="en-BR" dirty="0"/>
          </a:p>
        </p:txBody>
      </p:sp>
      <p:sp>
        <p:nvSpPr>
          <p:cNvPr id="4" name="Slide Number Placeholder 3"/>
          <p:cNvSpPr>
            <a:spLocks noGrp="1"/>
          </p:cNvSpPr>
          <p:nvPr>
            <p:ph type="sldNum" sz="quarter" idx="5"/>
          </p:nvPr>
        </p:nvSpPr>
        <p:spPr/>
        <p:txBody>
          <a:bodyPr/>
          <a:lstStyle/>
          <a:p>
            <a:fld id="{C8DFD29D-5EE2-6341-B00A-FD8FF598F010}" type="slidenum">
              <a:rPr lang="en-BR" smtClean="0"/>
              <a:t>8</a:t>
            </a:fld>
            <a:endParaRPr lang="en-BR"/>
          </a:p>
        </p:txBody>
      </p:sp>
    </p:spTree>
    <p:extLst>
      <p:ext uri="{BB962C8B-B14F-4D97-AF65-F5344CB8AC3E}">
        <p14:creationId xmlns:p14="http://schemas.microsoft.com/office/powerpoint/2010/main" val="2424273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BR" dirty="0"/>
              <a:t>To conclude, </a:t>
            </a:r>
            <a:r>
              <a:rPr lang="en-US" dirty="0"/>
              <a:t>the application of DBSCAN clustering on IMC data has proven capable of identifying the different structures of the markers.</a:t>
            </a:r>
          </a:p>
          <a:p>
            <a:endParaRPr lang="en-US" dirty="0"/>
          </a:p>
          <a:p>
            <a:r>
              <a:rPr lang="en-US" dirty="0"/>
              <a:t>However, it is acknowledged there are limitations to this study and room for improvements. For example, the fact that the DNA marker resulted in only one cluster is something that should be further investigated and the high levels of the Davies-Bouldin index can be explained to some sense by the nature of the data but could indicate that another evaluation would be a better choice. </a:t>
            </a:r>
          </a:p>
          <a:p>
            <a:endParaRPr lang="en-US" dirty="0"/>
          </a:p>
          <a:p>
            <a:r>
              <a:rPr lang="en-BR" dirty="0"/>
              <a:t>Also, by comparing the pan-Keratin and CD3 markers, </a:t>
            </a:r>
            <a:r>
              <a:rPr lang="en-US" dirty="0"/>
              <a:t>the results suggest that the presence of cancer cells could inhibit the infiltration of T cells and thus affect tumor progression.</a:t>
            </a:r>
          </a:p>
          <a:p>
            <a:endParaRPr lang="en-US" dirty="0"/>
          </a:p>
          <a:p>
            <a:r>
              <a:rPr lang="en-US" dirty="0"/>
              <a:t>And to finish, with the data collected from this project there’s already room for subsequent analysis and the images can be additionally interrogated employing different data analytics methods, which is intended to be addressed in a future work.</a:t>
            </a:r>
            <a:endParaRPr lang="en-BR" dirty="0"/>
          </a:p>
        </p:txBody>
      </p:sp>
      <p:sp>
        <p:nvSpPr>
          <p:cNvPr id="4" name="Slide Number Placeholder 3"/>
          <p:cNvSpPr>
            <a:spLocks noGrp="1"/>
          </p:cNvSpPr>
          <p:nvPr>
            <p:ph type="sldNum" sz="quarter" idx="5"/>
          </p:nvPr>
        </p:nvSpPr>
        <p:spPr/>
        <p:txBody>
          <a:bodyPr/>
          <a:lstStyle/>
          <a:p>
            <a:fld id="{C8DFD29D-5EE2-6341-B00A-FD8FF598F010}" type="slidenum">
              <a:rPr lang="en-BR" smtClean="0"/>
              <a:t>9</a:t>
            </a:fld>
            <a:endParaRPr lang="en-BR"/>
          </a:p>
        </p:txBody>
      </p:sp>
    </p:spTree>
    <p:extLst>
      <p:ext uri="{BB962C8B-B14F-4D97-AF65-F5344CB8AC3E}">
        <p14:creationId xmlns:p14="http://schemas.microsoft.com/office/powerpoint/2010/main" val="30231112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3C373F5-82EE-B446-B455-CDCE17FB38B7}"/>
              </a:ext>
            </a:extLst>
          </p:cNvPr>
          <p:cNvPicPr>
            <a:picLocks noChangeAspect="1"/>
          </p:cNvPicPr>
          <p:nvPr userDrawn="1"/>
        </p:nvPicPr>
        <p:blipFill>
          <a:blip r:embed="rId2"/>
          <a:stretch>
            <a:fillRect/>
          </a:stretch>
        </p:blipFill>
        <p:spPr>
          <a:xfrm>
            <a:off x="0" y="0"/>
            <a:ext cx="9144000" cy="6858000"/>
          </a:xfrm>
          <a:prstGeom prst="rect">
            <a:avLst/>
          </a:prstGeom>
        </p:spPr>
      </p:pic>
      <p:sp>
        <p:nvSpPr>
          <p:cNvPr id="2" name="Title 1"/>
          <p:cNvSpPr>
            <a:spLocks noGrp="1"/>
          </p:cNvSpPr>
          <p:nvPr>
            <p:ph type="ctrTitle"/>
          </p:nvPr>
        </p:nvSpPr>
        <p:spPr>
          <a:xfrm>
            <a:off x="681038" y="2130425"/>
            <a:ext cx="7777162" cy="1470025"/>
          </a:xfrm>
        </p:spPr>
        <p:txBody>
          <a:bodyPr lIns="0" tIns="0" rIns="0" bIns="0" anchor="t">
            <a:normAutofit/>
          </a:bodyPr>
          <a:lstStyle>
            <a:lvl1pPr algn="l">
              <a:defRPr sz="3600" b="0">
                <a:solidFill>
                  <a:srgbClr val="FFFFFF"/>
                </a:solidFill>
                <a:latin typeface="Palatino Linotype"/>
                <a:cs typeface="Palatino Linotype"/>
              </a:defRPr>
            </a:lvl1pPr>
          </a:lstStyle>
          <a:p>
            <a:r>
              <a:rPr lang="en-US" dirty="0"/>
              <a:t>Click to edit Master title style</a:t>
            </a:r>
          </a:p>
        </p:txBody>
      </p:sp>
      <p:sp>
        <p:nvSpPr>
          <p:cNvPr id="3" name="Subtitle 2"/>
          <p:cNvSpPr>
            <a:spLocks noGrp="1"/>
          </p:cNvSpPr>
          <p:nvPr>
            <p:ph type="subTitle" idx="1"/>
          </p:nvPr>
        </p:nvSpPr>
        <p:spPr>
          <a:xfrm>
            <a:off x="685800" y="3886200"/>
            <a:ext cx="7772400" cy="1752600"/>
          </a:xfrm>
        </p:spPr>
        <p:txBody>
          <a:bodyPr lIns="0" bIns="0">
            <a:normAutofit/>
          </a:bodyPr>
          <a:lstStyle>
            <a:lvl1pPr marL="0" indent="0" algn="l">
              <a:buNone/>
              <a:defRPr sz="1800" b="1" i="0">
                <a:solidFill>
                  <a:srgbClr val="FFFFFF"/>
                </a:solidFill>
                <a:latin typeface="Calibri"/>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8" name="Date Placeholder 3"/>
          <p:cNvSpPr>
            <a:spLocks noGrp="1"/>
          </p:cNvSpPr>
          <p:nvPr>
            <p:ph type="dt" sz="half" idx="2"/>
          </p:nvPr>
        </p:nvSpPr>
        <p:spPr>
          <a:xfrm>
            <a:off x="685800" y="6495561"/>
            <a:ext cx="909770" cy="365125"/>
          </a:xfrm>
          <a:prstGeom prst="rect">
            <a:avLst/>
          </a:prstGeom>
        </p:spPr>
        <p:txBody>
          <a:bodyPr vert="horz" lIns="0" tIns="0" rIns="0" bIns="0" rtlCol="0" anchor="t"/>
          <a:lstStyle>
            <a:lvl1pPr algn="l">
              <a:defRPr sz="1200">
                <a:solidFill>
                  <a:srgbClr val="FFFFFF"/>
                </a:solidFill>
              </a:defRPr>
            </a:lvl1pPr>
          </a:lstStyle>
          <a:p>
            <a:fld id="{2F6AE53F-E227-A345-A672-286B2CEC4DE6}" type="datetimeFigureOut">
              <a:rPr lang="en-US" smtClean="0"/>
              <a:pPr/>
              <a:t>4/21/20</a:t>
            </a:fld>
            <a:endParaRPr lang="en-US" dirty="0"/>
          </a:p>
        </p:txBody>
      </p:sp>
      <p:sp>
        <p:nvSpPr>
          <p:cNvPr id="9" name="Footer Placeholder 4"/>
          <p:cNvSpPr>
            <a:spLocks noGrp="1"/>
          </p:cNvSpPr>
          <p:nvPr>
            <p:ph type="ftr" sz="quarter" idx="3"/>
          </p:nvPr>
        </p:nvSpPr>
        <p:spPr>
          <a:xfrm>
            <a:off x="1318787" y="6495561"/>
            <a:ext cx="3177013" cy="365125"/>
          </a:xfrm>
          <a:prstGeom prst="rect">
            <a:avLst/>
          </a:prstGeom>
        </p:spPr>
        <p:txBody>
          <a:bodyPr vert="horz" lIns="0" tIns="0" rIns="0" bIns="0" rtlCol="0" anchor="t"/>
          <a:lstStyle>
            <a:lvl1pPr algn="l">
              <a:defRPr sz="1200">
                <a:solidFill>
                  <a:srgbClr val="FFFFFF"/>
                </a:solidFill>
              </a:defRPr>
            </a:lvl1pPr>
          </a:lstStyle>
          <a:p>
            <a:endParaRPr lang="en-US" dirty="0"/>
          </a:p>
        </p:txBody>
      </p:sp>
      <p:sp>
        <p:nvSpPr>
          <p:cNvPr id="10" name="Slide Number Placeholder 5"/>
          <p:cNvSpPr>
            <a:spLocks noGrp="1"/>
          </p:cNvSpPr>
          <p:nvPr>
            <p:ph type="sldNum" sz="quarter" idx="4"/>
          </p:nvPr>
        </p:nvSpPr>
        <p:spPr>
          <a:xfrm>
            <a:off x="6553200" y="6495561"/>
            <a:ext cx="1904949" cy="365125"/>
          </a:xfrm>
          <a:prstGeom prst="rect">
            <a:avLst/>
          </a:prstGeom>
        </p:spPr>
        <p:txBody>
          <a:bodyPr vert="horz" lIns="0" tIns="0" rIns="0" bIns="0" rtlCol="0" anchor="t"/>
          <a:lstStyle>
            <a:lvl1pPr algn="r">
              <a:defRPr sz="1200">
                <a:solidFill>
                  <a:srgbClr val="FFFFFF"/>
                </a:solidFill>
              </a:defRPr>
            </a:lvl1pPr>
          </a:lstStyle>
          <a:p>
            <a:fld id="{10537617-F04D-2D48-8B5D-62F0364B9B54}" type="slidenum">
              <a:rPr lang="en-US" smtClean="0"/>
              <a:pPr/>
              <a:t>‹#›</a:t>
            </a:fld>
            <a:endParaRPr lang="en-US" dirty="0"/>
          </a:p>
        </p:txBody>
      </p:sp>
      <p:pic>
        <p:nvPicPr>
          <p:cNvPr id="11" name="Picture 10" descr="QueensLogo_whit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137398" y="42332"/>
            <a:ext cx="1721266" cy="1309416"/>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
        <p:nvSpPr>
          <p:cNvPr id="3" name="Content Placeholder 2"/>
          <p:cNvSpPr>
            <a:spLocks noGrp="1"/>
          </p:cNvSpPr>
          <p:nvPr>
            <p:ph idx="1"/>
          </p:nvPr>
        </p:nvSpPr>
        <p:spPr/>
        <p:txBody>
          <a:bodyPr lIns="0" tIns="0" rIns="0" bIns="0"/>
          <a:lstStyle>
            <a:lvl1pPr marL="228600" indent="-228600">
              <a:defRPr sz="2400">
                <a:latin typeface="Palatino Linotype"/>
                <a:cs typeface="Palatino Linotype"/>
              </a:defRPr>
            </a:lvl1pPr>
            <a:lvl2pPr marL="455613" indent="-227013">
              <a:defRPr sz="2400">
                <a:latin typeface="Palatino Linotype"/>
                <a:cs typeface="Palatino Linotype"/>
              </a:defRPr>
            </a:lvl2pPr>
            <a:lvl3pPr marL="684213" indent="-228600">
              <a:defRPr sz="2400">
                <a:latin typeface="Palatino Linotype"/>
                <a:cs typeface="Palatino Linotype"/>
              </a:defRPr>
            </a:lvl3pPr>
            <a:lvl4pPr marL="911225" indent="-227013">
              <a:defRPr>
                <a:latin typeface="Palatino Linotype"/>
                <a:cs typeface="Palatino Linotype"/>
              </a:defRPr>
            </a:lvl4pPr>
            <a:lvl5pPr marL="1139825" indent="-228600">
              <a:defRPr>
                <a:latin typeface="Palatino Linotype"/>
                <a:cs typeface="Palatino Linotyp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F6AE53F-E227-A345-A672-286B2CEC4DE6}" type="datetimeFigureOut">
              <a:rPr lang="en-US"/>
              <a:pPr/>
              <a:t>4/21/20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537617-F04D-2D48-8B5D-62F0364B9B54}"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F6AE53F-E227-A345-A672-286B2CEC4DE6}" type="datetimeFigureOut">
              <a:rPr lang="en-US"/>
              <a:pPr/>
              <a:t>4/21/20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537617-F04D-2D48-8B5D-62F0364B9B54}"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lvl1pPr>
              <a:defRPr>
                <a:solidFill>
                  <a:schemeClr val="accent6"/>
                </a:solidFill>
              </a:defRPr>
            </a:lvl1pPr>
          </a:lstStyle>
          <a:p>
            <a:fld id="{2F6AE53F-E227-A345-A672-286B2CEC4DE6}" type="datetimeFigureOut">
              <a:rPr lang="en-US" smtClean="0"/>
              <a:pPr/>
              <a:t>4/21/20</a:t>
            </a:fld>
            <a:endParaRPr lang="en-US" dirty="0"/>
          </a:p>
        </p:txBody>
      </p:sp>
      <p:sp>
        <p:nvSpPr>
          <p:cNvPr id="4" name="Footer Placeholder 3"/>
          <p:cNvSpPr>
            <a:spLocks noGrp="1"/>
          </p:cNvSpPr>
          <p:nvPr>
            <p:ph type="ftr" sz="quarter" idx="11"/>
          </p:nvPr>
        </p:nvSpPr>
        <p:spPr/>
        <p:txBody>
          <a:bodyPr/>
          <a:lstStyle>
            <a:lvl1pPr>
              <a:defRPr>
                <a:solidFill>
                  <a:srgbClr val="000000"/>
                </a:solidFill>
              </a:defRPr>
            </a:lvl1pPr>
          </a:lstStyle>
          <a:p>
            <a:endParaRPr lang="en-US" dirty="0"/>
          </a:p>
        </p:txBody>
      </p:sp>
      <p:sp>
        <p:nvSpPr>
          <p:cNvPr id="5" name="Slide Number Placeholder 4"/>
          <p:cNvSpPr>
            <a:spLocks noGrp="1"/>
          </p:cNvSpPr>
          <p:nvPr>
            <p:ph type="sldNum" sz="quarter" idx="12"/>
          </p:nvPr>
        </p:nvSpPr>
        <p:spPr/>
        <p:txBody>
          <a:bodyPr/>
          <a:lstStyle/>
          <a:p>
            <a:fld id="{10537617-F04D-2D48-8B5D-62F0364B9B54}" type="slidenum">
              <a:rPr lang="en-US" smtClean="0"/>
              <a:pPr/>
              <a:t>‹#›</a:t>
            </a:fld>
            <a:endParaRPr lang="en-US" dirty="0"/>
          </a:p>
        </p:txBody>
      </p:sp>
      <p:sp>
        <p:nvSpPr>
          <p:cNvPr id="7" name="Picture Placeholder 2"/>
          <p:cNvSpPr>
            <a:spLocks noGrp="1"/>
          </p:cNvSpPr>
          <p:nvPr>
            <p:ph type="pic" idx="1"/>
          </p:nvPr>
        </p:nvSpPr>
        <p:spPr>
          <a:xfrm>
            <a:off x="681038" y="1267772"/>
            <a:ext cx="7772349" cy="388842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8" name="Text Placeholder 3"/>
          <p:cNvSpPr>
            <a:spLocks noGrp="1"/>
          </p:cNvSpPr>
          <p:nvPr>
            <p:ph type="body" sz="half" idx="2"/>
          </p:nvPr>
        </p:nvSpPr>
        <p:spPr>
          <a:xfrm>
            <a:off x="685800" y="5244446"/>
            <a:ext cx="5486400" cy="804862"/>
          </a:xfrm>
        </p:spPr>
        <p:txBody>
          <a:bodyPr/>
          <a:lstStyle>
            <a:lvl1pPr marL="0" indent="0">
              <a:buNone/>
              <a:defRPr sz="1400" b="1" i="0">
                <a:latin typeface="Calibri"/>
                <a:cs typeface="Calibri"/>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386468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DF789AE-7303-ED45-B0B0-84A5382A032E}"/>
              </a:ext>
            </a:extLst>
          </p:cNvPr>
          <p:cNvPicPr>
            <a:picLocks noChangeAspect="1"/>
          </p:cNvPicPr>
          <p:nvPr userDrawn="1"/>
        </p:nvPicPr>
        <p:blipFill>
          <a:blip r:embed="rId6"/>
          <a:stretch>
            <a:fillRect/>
          </a:stretch>
        </p:blipFill>
        <p:spPr>
          <a:xfrm>
            <a:off x="0" y="0"/>
            <a:ext cx="9144000" cy="6858000"/>
          </a:xfrm>
          <a:prstGeom prst="rect">
            <a:avLst/>
          </a:prstGeom>
        </p:spPr>
      </p:pic>
      <p:sp>
        <p:nvSpPr>
          <p:cNvPr id="2" name="Title Placeholder 1"/>
          <p:cNvSpPr>
            <a:spLocks noGrp="1"/>
          </p:cNvSpPr>
          <p:nvPr>
            <p:ph type="title"/>
          </p:nvPr>
        </p:nvSpPr>
        <p:spPr>
          <a:xfrm>
            <a:off x="681038" y="0"/>
            <a:ext cx="6122987" cy="1115786"/>
          </a:xfrm>
          <a:prstGeom prst="rect">
            <a:avLst/>
          </a:prstGeom>
        </p:spPr>
        <p:txBody>
          <a:bodyPr vert="horz" lIns="0" tIns="45720" rIns="91440" bIns="0" rtlCol="0" anchor="ctr">
            <a:normAutofit/>
          </a:bodyPr>
          <a:lstStyle/>
          <a:p>
            <a:r>
              <a:rPr lang="en-US" dirty="0"/>
              <a:t>Click to edit Master title style</a:t>
            </a:r>
          </a:p>
        </p:txBody>
      </p:sp>
      <p:sp>
        <p:nvSpPr>
          <p:cNvPr id="3" name="Text Placeholder 2"/>
          <p:cNvSpPr>
            <a:spLocks noGrp="1"/>
          </p:cNvSpPr>
          <p:nvPr>
            <p:ph type="body" idx="1"/>
          </p:nvPr>
        </p:nvSpPr>
        <p:spPr>
          <a:xfrm>
            <a:off x="681038" y="1460500"/>
            <a:ext cx="8005762" cy="4665663"/>
          </a:xfrm>
          <a:prstGeom prst="rect">
            <a:avLst/>
          </a:prstGeom>
        </p:spPr>
        <p:txBody>
          <a:bodyPr vert="horz" lIns="0" tIns="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85800" y="6495561"/>
            <a:ext cx="909770" cy="365125"/>
          </a:xfrm>
          <a:prstGeom prst="rect">
            <a:avLst/>
          </a:prstGeom>
        </p:spPr>
        <p:txBody>
          <a:bodyPr vert="horz" lIns="0" tIns="0" rIns="0" bIns="0" rtlCol="0" anchor="t"/>
          <a:lstStyle>
            <a:lvl1pPr algn="l">
              <a:defRPr sz="1200">
                <a:solidFill>
                  <a:schemeClr val="tx1">
                    <a:tint val="75000"/>
                  </a:schemeClr>
                </a:solidFill>
              </a:defRPr>
            </a:lvl1pPr>
          </a:lstStyle>
          <a:p>
            <a:fld id="{2F6AE53F-E227-A345-A672-286B2CEC4DE6}" type="datetimeFigureOut">
              <a:rPr lang="en-US"/>
              <a:pPr/>
              <a:t>4/21/20</a:t>
            </a:fld>
            <a:endParaRPr lang="en-US"/>
          </a:p>
        </p:txBody>
      </p:sp>
      <p:sp>
        <p:nvSpPr>
          <p:cNvPr id="5" name="Footer Placeholder 4"/>
          <p:cNvSpPr>
            <a:spLocks noGrp="1"/>
          </p:cNvSpPr>
          <p:nvPr>
            <p:ph type="ftr" sz="quarter" idx="3"/>
          </p:nvPr>
        </p:nvSpPr>
        <p:spPr>
          <a:xfrm>
            <a:off x="1318787" y="6495561"/>
            <a:ext cx="3177013" cy="365125"/>
          </a:xfrm>
          <a:prstGeom prst="rect">
            <a:avLst/>
          </a:prstGeom>
        </p:spPr>
        <p:txBody>
          <a:bodyPr vert="horz" lIns="0" tIns="0" rIns="0" bIns="0" rtlCol="0" anchor="t"/>
          <a:lstStyle>
            <a:lvl1pPr algn="l">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495561"/>
            <a:ext cx="1904949" cy="365125"/>
          </a:xfrm>
          <a:prstGeom prst="rect">
            <a:avLst/>
          </a:prstGeom>
        </p:spPr>
        <p:txBody>
          <a:bodyPr vert="horz" lIns="0" tIns="0" rIns="0" bIns="0" rtlCol="0" anchor="t"/>
          <a:lstStyle>
            <a:lvl1pPr algn="r">
              <a:defRPr sz="1200">
                <a:solidFill>
                  <a:srgbClr val="FFFFFF"/>
                </a:solidFill>
              </a:defRPr>
            </a:lvl1pPr>
          </a:lstStyle>
          <a:p>
            <a:fld id="{10537617-F04D-2D48-8B5D-62F0364B9B54}" type="slidenum">
              <a:rPr lang="en-US" smtClean="0"/>
              <a:pPr/>
              <a:t>‹#›</a:t>
            </a:fld>
            <a:endParaRPr lang="en-US" dirty="0"/>
          </a:p>
        </p:txBody>
      </p:sp>
      <p:pic>
        <p:nvPicPr>
          <p:cNvPr id="11" name="Picture 10" descr="QueensLogo_colour.png"/>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7102619" y="20124"/>
            <a:ext cx="1779364" cy="1353058"/>
          </a:xfrm>
          <a:prstGeom prst="rect">
            <a:avLst/>
          </a:prstGeom>
        </p:spPr>
      </p:pic>
    </p:spTree>
  </p:cSld>
  <p:clrMap bg1="lt1" tx1="dk1" bg2="lt2" tx2="dk2" accent1="accent1" accent2="accent2" accent3="accent3" accent4="accent4" accent5="accent5" accent6="accent6" hlink="hlink" folHlink="folHlink"/>
  <p:sldLayoutIdLst>
    <p:sldLayoutId id="2147483696" r:id="rId1"/>
    <p:sldLayoutId id="2147483697" r:id="rId2"/>
    <p:sldLayoutId id="2147483700" r:id="rId3"/>
    <p:sldLayoutId id="2147483701" r:id="rId4"/>
  </p:sldLayoutIdLst>
  <p:txStyles>
    <p:titleStyle>
      <a:lvl1pPr algn="l" defTabSz="457200" rtl="0" eaLnBrk="1" latinLnBrk="0" hangingPunct="1">
        <a:lnSpc>
          <a:spcPts val="2400"/>
        </a:lnSpc>
        <a:spcBef>
          <a:spcPct val="0"/>
        </a:spcBef>
        <a:buNone/>
        <a:defRPr sz="2400" b="1" kern="1200">
          <a:solidFill>
            <a:schemeClr val="accent1"/>
          </a:solidFill>
          <a:latin typeface="+mj-lt"/>
          <a:ea typeface="+mj-ea"/>
          <a:cs typeface="+mj-cs"/>
        </a:defRPr>
      </a:lvl1pPr>
    </p:titleStyle>
    <p:bodyStyle>
      <a:lvl1pPr marL="228600" indent="-228600" algn="l" defTabSz="457200" rtl="0" eaLnBrk="1" latinLnBrk="0" hangingPunct="1">
        <a:spcBef>
          <a:spcPct val="20000"/>
        </a:spcBef>
        <a:buFont typeface="Arial"/>
        <a:buChar char="•"/>
        <a:defRPr sz="2400" b="0" i="0" kern="1200">
          <a:solidFill>
            <a:schemeClr val="tx1"/>
          </a:solidFill>
          <a:latin typeface="Palatino Linotype"/>
          <a:ea typeface="+mn-ea"/>
          <a:cs typeface="Palatino Linotype"/>
        </a:defRPr>
      </a:lvl1pPr>
      <a:lvl2pPr marL="455613" indent="-227013" algn="l" defTabSz="457200" rtl="0" eaLnBrk="1" latinLnBrk="0" hangingPunct="1">
        <a:spcBef>
          <a:spcPct val="20000"/>
        </a:spcBef>
        <a:buFont typeface="Arial"/>
        <a:buChar char="–"/>
        <a:defRPr sz="2400" b="0" i="0" kern="1200">
          <a:solidFill>
            <a:schemeClr val="tx1"/>
          </a:solidFill>
          <a:latin typeface="Palatino Linotype"/>
          <a:ea typeface="+mn-ea"/>
          <a:cs typeface="Palatino Linotype"/>
        </a:defRPr>
      </a:lvl2pPr>
      <a:lvl3pPr marL="684213" indent="-228600" algn="l" defTabSz="457200" rtl="0" eaLnBrk="1" latinLnBrk="0" hangingPunct="1">
        <a:spcBef>
          <a:spcPct val="20000"/>
        </a:spcBef>
        <a:buFont typeface="Arial"/>
        <a:buChar char="•"/>
        <a:defRPr sz="2400" b="0" i="0" kern="1200">
          <a:solidFill>
            <a:schemeClr val="tx1"/>
          </a:solidFill>
          <a:latin typeface="Palatino Linotype"/>
          <a:ea typeface="+mn-ea"/>
          <a:cs typeface="Palatino Linotype"/>
        </a:defRPr>
      </a:lvl3pPr>
      <a:lvl4pPr marL="911225" indent="-227013" algn="l" defTabSz="457200" rtl="0" eaLnBrk="1" latinLnBrk="0" hangingPunct="1">
        <a:spcBef>
          <a:spcPct val="20000"/>
        </a:spcBef>
        <a:buFont typeface="Arial"/>
        <a:buChar char="–"/>
        <a:defRPr sz="2000" b="0" i="0" kern="1200">
          <a:solidFill>
            <a:schemeClr val="tx1"/>
          </a:solidFill>
          <a:latin typeface="Palatino Linotype"/>
          <a:ea typeface="+mn-ea"/>
          <a:cs typeface="Palatino Linotype"/>
        </a:defRPr>
      </a:lvl4pPr>
      <a:lvl5pPr marL="1139825" indent="-228600" algn="l" defTabSz="457200" rtl="0" eaLnBrk="1" latinLnBrk="0" hangingPunct="1">
        <a:spcBef>
          <a:spcPct val="20000"/>
        </a:spcBef>
        <a:buFont typeface="Arial"/>
        <a:buChar char="»"/>
        <a:defRPr sz="2000" b="0" i="0" kern="1200">
          <a:solidFill>
            <a:schemeClr val="tx1"/>
          </a:solidFill>
          <a:latin typeface="Palatino Linotype"/>
          <a:ea typeface="+mn-ea"/>
          <a:cs typeface="Palatino Linotyp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419" y="2552699"/>
            <a:ext cx="7777162" cy="1752601"/>
          </a:xfrm>
        </p:spPr>
        <p:txBody>
          <a:bodyPr>
            <a:normAutofit fontScale="90000"/>
          </a:bodyPr>
          <a:lstStyle/>
          <a:p>
            <a:pPr algn="ctr">
              <a:lnSpc>
                <a:spcPct val="150000"/>
              </a:lnSpc>
            </a:pPr>
            <a:r>
              <a:rPr lang="en-US" dirty="0"/>
              <a:t>Processing of Imaging Mass Cytometry Data from Pancreatic Cancer Samples</a:t>
            </a:r>
          </a:p>
        </p:txBody>
      </p:sp>
      <p:sp>
        <p:nvSpPr>
          <p:cNvPr id="3" name="Subtitle 2"/>
          <p:cNvSpPr>
            <a:spLocks noGrp="1"/>
          </p:cNvSpPr>
          <p:nvPr>
            <p:ph type="subTitle" idx="1"/>
          </p:nvPr>
        </p:nvSpPr>
        <p:spPr>
          <a:xfrm>
            <a:off x="787923" y="5262154"/>
            <a:ext cx="2127476" cy="812074"/>
          </a:xfrm>
        </p:spPr>
        <p:txBody>
          <a:bodyPr/>
          <a:lstStyle/>
          <a:p>
            <a:r>
              <a:rPr lang="en-US" dirty="0" err="1">
                <a:latin typeface="Palatino Linotype" panose="02040502050505030304" pitchFamily="18" charset="0"/>
              </a:rPr>
              <a:t>Nathalia</a:t>
            </a:r>
            <a:r>
              <a:rPr lang="en-US" dirty="0">
                <a:latin typeface="Palatino Linotype" panose="02040502050505030304" pitchFamily="18" charset="0"/>
              </a:rPr>
              <a:t> Kim</a:t>
            </a:r>
          </a:p>
          <a:p>
            <a:r>
              <a:rPr lang="en-US" dirty="0" err="1">
                <a:latin typeface="Palatino Linotype" panose="02040502050505030304" pitchFamily="18" charset="0"/>
              </a:rPr>
              <a:t>kim.n@queensu.ca</a:t>
            </a:r>
            <a:endParaRPr lang="en-US" dirty="0">
              <a:latin typeface="Palatino Linotype" panose="0204050205050503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51061" y="2704601"/>
            <a:ext cx="3041878" cy="1448798"/>
          </a:xfrm>
        </p:spPr>
        <p:txBody>
          <a:bodyPr>
            <a:noAutofit/>
          </a:bodyPr>
          <a:lstStyle/>
          <a:p>
            <a:pPr algn="ctr"/>
            <a:r>
              <a:rPr lang="en-US" sz="4000" dirty="0"/>
              <a:t>Thank you!</a:t>
            </a:r>
            <a:br>
              <a:rPr lang="en-US" sz="4000" dirty="0"/>
            </a:br>
            <a:br>
              <a:rPr lang="en-US" sz="4000" dirty="0"/>
            </a:br>
            <a:br>
              <a:rPr lang="en-US" sz="4000" dirty="0"/>
            </a:br>
            <a:r>
              <a:rPr lang="en-US" sz="4000" dirty="0"/>
              <a:t>Questions?</a:t>
            </a:r>
          </a:p>
        </p:txBody>
      </p:sp>
      <p:sp>
        <p:nvSpPr>
          <p:cNvPr id="4" name="Subtitle 2">
            <a:extLst>
              <a:ext uri="{FF2B5EF4-FFF2-40B4-BE49-F238E27FC236}">
                <a16:creationId xmlns:a16="http://schemas.microsoft.com/office/drawing/2014/main" id="{9780B79C-B250-A64C-98A0-733A2772C1CF}"/>
              </a:ext>
            </a:extLst>
          </p:cNvPr>
          <p:cNvSpPr>
            <a:spLocks noGrp="1"/>
          </p:cNvSpPr>
          <p:nvPr>
            <p:ph type="subTitle" idx="1"/>
          </p:nvPr>
        </p:nvSpPr>
        <p:spPr>
          <a:xfrm>
            <a:off x="709545" y="5144589"/>
            <a:ext cx="3209311" cy="812074"/>
          </a:xfrm>
        </p:spPr>
        <p:txBody>
          <a:bodyPr/>
          <a:lstStyle/>
          <a:p>
            <a:r>
              <a:rPr lang="en-US" dirty="0">
                <a:latin typeface="Palatino Linotype" panose="02040502050505030304" pitchFamily="18" charset="0"/>
              </a:rPr>
              <a:t>E-mail: </a:t>
            </a:r>
            <a:r>
              <a:rPr lang="en-US" dirty="0" err="1">
                <a:latin typeface="Palatino Linotype" panose="02040502050505030304" pitchFamily="18" charset="0"/>
              </a:rPr>
              <a:t>kim.n@queensu.ca</a:t>
            </a:r>
            <a:endParaRPr lang="en-US" dirty="0">
              <a:latin typeface="Palatino Linotype" panose="02040502050505030304" pitchFamily="18" charset="0"/>
            </a:endParaRPr>
          </a:p>
        </p:txBody>
      </p:sp>
    </p:spTree>
    <p:extLst>
      <p:ext uri="{BB962C8B-B14F-4D97-AF65-F5344CB8AC3E}">
        <p14:creationId xmlns:p14="http://schemas.microsoft.com/office/powerpoint/2010/main" val="1291143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46353" y="0"/>
            <a:ext cx="6122987" cy="1115786"/>
          </a:xfrm>
        </p:spPr>
        <p:txBody>
          <a:bodyPr/>
          <a:lstStyle/>
          <a:p>
            <a:r>
              <a:rPr lang="en-US" dirty="0">
                <a:latin typeface="Palatino Linotype" panose="02040502050505030304" pitchFamily="18" charset="0"/>
              </a:rPr>
              <a:t>Introduction</a:t>
            </a:r>
          </a:p>
        </p:txBody>
      </p:sp>
      <p:pic>
        <p:nvPicPr>
          <p:cNvPr id="7" name="Picture 6">
            <a:extLst>
              <a:ext uri="{FF2B5EF4-FFF2-40B4-BE49-F238E27FC236}">
                <a16:creationId xmlns:a16="http://schemas.microsoft.com/office/drawing/2014/main" id="{D5A472BF-E127-4146-A8F7-8990438843C3}"/>
              </a:ext>
            </a:extLst>
          </p:cNvPr>
          <p:cNvPicPr>
            <a:picLocks noChangeAspect="1"/>
          </p:cNvPicPr>
          <p:nvPr/>
        </p:nvPicPr>
        <p:blipFill rotWithShape="1">
          <a:blip r:embed="rId3"/>
          <a:srcRect l="12493" t="2436" r="13628" b="9473"/>
          <a:stretch/>
        </p:blipFill>
        <p:spPr>
          <a:xfrm>
            <a:off x="4662602" y="2549718"/>
            <a:ext cx="4413476" cy="3069771"/>
          </a:xfrm>
          <a:prstGeom prst="rect">
            <a:avLst/>
          </a:prstGeom>
        </p:spPr>
      </p:pic>
      <p:pic>
        <p:nvPicPr>
          <p:cNvPr id="6" name="Picture 5">
            <a:extLst>
              <a:ext uri="{FF2B5EF4-FFF2-40B4-BE49-F238E27FC236}">
                <a16:creationId xmlns:a16="http://schemas.microsoft.com/office/drawing/2014/main" id="{2C5CA55F-541C-D844-9CFA-27E7D5A8BB9D}"/>
              </a:ext>
            </a:extLst>
          </p:cNvPr>
          <p:cNvPicPr>
            <a:picLocks noChangeAspect="1"/>
          </p:cNvPicPr>
          <p:nvPr/>
        </p:nvPicPr>
        <p:blipFill>
          <a:blip r:embed="rId4"/>
          <a:stretch>
            <a:fillRect/>
          </a:stretch>
        </p:blipFill>
        <p:spPr>
          <a:xfrm>
            <a:off x="92350" y="1109255"/>
            <a:ext cx="4383863" cy="3484800"/>
          </a:xfrm>
          <a:prstGeom prst="rect">
            <a:avLst/>
          </a:prstGeom>
        </p:spPr>
      </p:pic>
    </p:spTree>
    <p:extLst>
      <p:ext uri="{BB962C8B-B14F-4D97-AF65-F5344CB8AC3E}">
        <p14:creationId xmlns:p14="http://schemas.microsoft.com/office/powerpoint/2010/main" val="33109086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Palatino Linotype" panose="02040502050505030304" pitchFamily="18" charset="0"/>
              </a:rPr>
              <a:t>Dataset</a:t>
            </a:r>
          </a:p>
        </p:txBody>
      </p:sp>
      <p:pic>
        <p:nvPicPr>
          <p:cNvPr id="3" name="Content Placeholder 2" descr="A picture containing indoor, sitting, computer, open&#10;&#10;Description automatically generated">
            <a:extLst>
              <a:ext uri="{FF2B5EF4-FFF2-40B4-BE49-F238E27FC236}">
                <a16:creationId xmlns:a16="http://schemas.microsoft.com/office/drawing/2014/main" id="{C5B117C2-A328-6644-8A95-400495BEC224}"/>
              </a:ext>
            </a:extLst>
          </p:cNvPr>
          <p:cNvPicPr>
            <a:picLocks noGrp="1" noChangeAspect="1"/>
          </p:cNvPicPr>
          <p:nvPr>
            <p:ph idx="1"/>
          </p:nvPr>
        </p:nvPicPr>
        <p:blipFill>
          <a:blip r:embed="rId3"/>
          <a:stretch>
            <a:fillRect/>
          </a:stretch>
        </p:blipFill>
        <p:spPr>
          <a:xfrm>
            <a:off x="175917" y="955239"/>
            <a:ext cx="5610929" cy="5579640"/>
          </a:xfrm>
        </p:spPr>
      </p:pic>
      <p:sp>
        <p:nvSpPr>
          <p:cNvPr id="6" name="TextBox 5">
            <a:extLst>
              <a:ext uri="{FF2B5EF4-FFF2-40B4-BE49-F238E27FC236}">
                <a16:creationId xmlns:a16="http://schemas.microsoft.com/office/drawing/2014/main" id="{F74398E8-84EE-1E4C-87D1-E96A5DBB07D2}"/>
              </a:ext>
            </a:extLst>
          </p:cNvPr>
          <p:cNvSpPr txBox="1"/>
          <p:nvPr/>
        </p:nvSpPr>
        <p:spPr>
          <a:xfrm>
            <a:off x="5956663" y="1535281"/>
            <a:ext cx="3011420" cy="3970318"/>
          </a:xfrm>
          <a:prstGeom prst="rect">
            <a:avLst/>
          </a:prstGeom>
          <a:noFill/>
        </p:spPr>
        <p:txBody>
          <a:bodyPr wrap="square" rtlCol="0">
            <a:spAutoFit/>
          </a:bodyPr>
          <a:lstStyle/>
          <a:p>
            <a:pPr marL="285750" indent="-285750">
              <a:buFont typeface="Arial" panose="020B0604020202020204" pitchFamily="34" charset="0"/>
              <a:buChar char="•"/>
            </a:pPr>
            <a:r>
              <a:rPr lang="en-BR" dirty="0">
                <a:latin typeface="Palatino Linotype" panose="02040502050505030304" pitchFamily="18" charset="0"/>
              </a:rPr>
              <a:t>Imaging mass cytometry (IMC) data</a:t>
            </a:r>
          </a:p>
          <a:p>
            <a:pPr marL="285750" indent="-285750">
              <a:buFont typeface="Arial" panose="020B0604020202020204" pitchFamily="34" charset="0"/>
              <a:buChar char="•"/>
            </a:pPr>
            <a:endParaRPr lang="en-BR" dirty="0">
              <a:latin typeface="Palatino Linotype" panose="02040502050505030304" pitchFamily="18" charset="0"/>
            </a:endParaRPr>
          </a:p>
          <a:p>
            <a:pPr marL="285750" indent="-285750">
              <a:buFont typeface="Arial" panose="020B0604020202020204" pitchFamily="34" charset="0"/>
              <a:buChar char="•"/>
            </a:pPr>
            <a:r>
              <a:rPr lang="en-BR" dirty="0">
                <a:latin typeface="Palatino Linotype" panose="02040502050505030304" pitchFamily="18" charset="0"/>
              </a:rPr>
              <a:t>9 pancreata of pancreatic ductual adenocarcinoma (PDAC) patients</a:t>
            </a:r>
          </a:p>
          <a:p>
            <a:pPr marL="285750" indent="-285750">
              <a:buFont typeface="Arial" panose="020B0604020202020204" pitchFamily="34" charset="0"/>
              <a:buChar char="•"/>
            </a:pPr>
            <a:endParaRPr lang="en-BR" dirty="0">
              <a:latin typeface="Palatino Linotype" panose="02040502050505030304" pitchFamily="18" charset="0"/>
            </a:endParaRPr>
          </a:p>
          <a:p>
            <a:pPr marL="285750" indent="-285750">
              <a:buFont typeface="Arial" panose="020B0604020202020204" pitchFamily="34" charset="0"/>
              <a:buChar char="•"/>
            </a:pPr>
            <a:r>
              <a:rPr lang="en-BR" dirty="0">
                <a:latin typeface="Palatino Linotype" panose="02040502050505030304" pitchFamily="18" charset="0"/>
              </a:rPr>
              <a:t>3 to 4 regions of interest (ROI) per sample</a:t>
            </a:r>
          </a:p>
          <a:p>
            <a:pPr marL="285750" indent="-285750">
              <a:buFont typeface="Arial" panose="020B0604020202020204" pitchFamily="34" charset="0"/>
              <a:buChar char="•"/>
            </a:pPr>
            <a:endParaRPr lang="en-BR" dirty="0">
              <a:latin typeface="Palatino Linotype" panose="02040502050505030304" pitchFamily="18" charset="0"/>
            </a:endParaRPr>
          </a:p>
          <a:p>
            <a:pPr marL="285750" indent="-285750">
              <a:buFont typeface="Arial" panose="020B0604020202020204" pitchFamily="34" charset="0"/>
              <a:buChar char="•"/>
            </a:pPr>
            <a:r>
              <a:rPr lang="en-BR" dirty="0">
                <a:latin typeface="Palatino Linotype" panose="02040502050505030304" pitchFamily="18" charset="0"/>
              </a:rPr>
              <a:t>46 markers</a:t>
            </a:r>
          </a:p>
          <a:p>
            <a:pPr marL="285750" indent="-285750">
              <a:buFont typeface="Arial" panose="020B0604020202020204" pitchFamily="34" charset="0"/>
              <a:buChar char="•"/>
            </a:pPr>
            <a:endParaRPr lang="en-BR" dirty="0">
              <a:latin typeface="Palatino Linotype" panose="02040502050505030304" pitchFamily="18" charset="0"/>
            </a:endParaRPr>
          </a:p>
          <a:p>
            <a:pPr marL="285750" indent="-285750">
              <a:buFont typeface="Arial" panose="020B0604020202020204" pitchFamily="34" charset="0"/>
              <a:buChar char="•"/>
            </a:pPr>
            <a:r>
              <a:rPr lang="en-BR" dirty="0">
                <a:latin typeface="Palatino Linotype" panose="02040502050505030304" pitchFamily="18" charset="0"/>
              </a:rPr>
              <a:t>Total of 36 ROIs and 1,656 images</a:t>
            </a:r>
          </a:p>
        </p:txBody>
      </p:sp>
    </p:spTree>
    <p:extLst>
      <p:ext uri="{BB962C8B-B14F-4D97-AF65-F5344CB8AC3E}">
        <p14:creationId xmlns:p14="http://schemas.microsoft.com/office/powerpoint/2010/main" val="866568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Palatino Linotype" panose="02040502050505030304" pitchFamily="18" charset="0"/>
              </a:rPr>
              <a:t>Preprocessing</a:t>
            </a:r>
          </a:p>
        </p:txBody>
      </p:sp>
      <p:pic>
        <p:nvPicPr>
          <p:cNvPr id="3" name="Picture 2">
            <a:extLst>
              <a:ext uri="{FF2B5EF4-FFF2-40B4-BE49-F238E27FC236}">
                <a16:creationId xmlns:a16="http://schemas.microsoft.com/office/drawing/2014/main" id="{5BA2274B-81B5-964E-A339-DB8447992EB7}"/>
              </a:ext>
            </a:extLst>
          </p:cNvPr>
          <p:cNvPicPr>
            <a:picLocks noChangeAspect="1"/>
          </p:cNvPicPr>
          <p:nvPr/>
        </p:nvPicPr>
        <p:blipFill>
          <a:blip r:embed="rId3"/>
          <a:stretch>
            <a:fillRect/>
          </a:stretch>
        </p:blipFill>
        <p:spPr>
          <a:xfrm>
            <a:off x="681038" y="1292810"/>
            <a:ext cx="7183483" cy="4690392"/>
          </a:xfrm>
          <a:prstGeom prst="rect">
            <a:avLst/>
          </a:prstGeom>
        </p:spPr>
      </p:pic>
    </p:spTree>
    <p:extLst>
      <p:ext uri="{BB962C8B-B14F-4D97-AF65-F5344CB8AC3E}">
        <p14:creationId xmlns:p14="http://schemas.microsoft.com/office/powerpoint/2010/main" val="3476523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Palatino Linotype" panose="02040502050505030304" pitchFamily="18" charset="0"/>
              </a:rPr>
              <a:t>Clustering</a:t>
            </a:r>
          </a:p>
        </p:txBody>
      </p:sp>
      <p:sp>
        <p:nvSpPr>
          <p:cNvPr id="5" name="Content Placeholder 4"/>
          <p:cNvSpPr>
            <a:spLocks noGrp="1"/>
          </p:cNvSpPr>
          <p:nvPr>
            <p:ph idx="1"/>
          </p:nvPr>
        </p:nvSpPr>
        <p:spPr>
          <a:xfrm>
            <a:off x="4661671" y="1639277"/>
            <a:ext cx="3631474" cy="3427578"/>
          </a:xfrm>
        </p:spPr>
        <p:txBody>
          <a:bodyPr/>
          <a:lstStyle/>
          <a:p>
            <a:r>
              <a:rPr lang="en-US" dirty="0"/>
              <a:t>Detect structures in the images</a:t>
            </a:r>
          </a:p>
          <a:p>
            <a:endParaRPr lang="en-US" dirty="0"/>
          </a:p>
          <a:p>
            <a:r>
              <a:rPr lang="en-US" dirty="0"/>
              <a:t>DBSCAN clustering</a:t>
            </a:r>
          </a:p>
          <a:p>
            <a:endParaRPr lang="en-US" dirty="0"/>
          </a:p>
          <a:p>
            <a:r>
              <a:rPr lang="en-US" dirty="0"/>
              <a:t>Epsilon = 0.05</a:t>
            </a:r>
          </a:p>
          <a:p>
            <a:pPr marL="0" indent="0">
              <a:buNone/>
            </a:pPr>
            <a:r>
              <a:rPr lang="en-US" dirty="0"/>
              <a:t>   </a:t>
            </a:r>
            <a:r>
              <a:rPr lang="en-US" dirty="0" err="1"/>
              <a:t>MinPts</a:t>
            </a:r>
            <a:r>
              <a:rPr lang="en-US" dirty="0"/>
              <a:t> = 5</a:t>
            </a:r>
          </a:p>
          <a:p>
            <a:pPr marL="0" indent="0">
              <a:buNone/>
            </a:pPr>
            <a:endParaRPr lang="en-US" dirty="0"/>
          </a:p>
          <a:p>
            <a:pPr marL="0" indent="0">
              <a:buNone/>
            </a:pPr>
            <a:endParaRPr lang="en-US" dirty="0"/>
          </a:p>
        </p:txBody>
      </p:sp>
      <p:pic>
        <p:nvPicPr>
          <p:cNvPr id="2" name="Picture 1">
            <a:extLst>
              <a:ext uri="{FF2B5EF4-FFF2-40B4-BE49-F238E27FC236}">
                <a16:creationId xmlns:a16="http://schemas.microsoft.com/office/drawing/2014/main" id="{B4B936D8-D9DF-DF4D-83B4-1E75D57FDFC6}"/>
              </a:ext>
            </a:extLst>
          </p:cNvPr>
          <p:cNvPicPr>
            <a:picLocks noChangeAspect="1"/>
          </p:cNvPicPr>
          <p:nvPr/>
        </p:nvPicPr>
        <p:blipFill>
          <a:blip r:embed="rId3"/>
          <a:stretch>
            <a:fillRect/>
          </a:stretch>
        </p:blipFill>
        <p:spPr>
          <a:xfrm>
            <a:off x="169817" y="1639277"/>
            <a:ext cx="4206240" cy="2922230"/>
          </a:xfrm>
          <a:prstGeom prst="rect">
            <a:avLst/>
          </a:prstGeom>
        </p:spPr>
      </p:pic>
      <p:sp>
        <p:nvSpPr>
          <p:cNvPr id="6" name="Rectangle 5">
            <a:extLst>
              <a:ext uri="{FF2B5EF4-FFF2-40B4-BE49-F238E27FC236}">
                <a16:creationId xmlns:a16="http://schemas.microsoft.com/office/drawing/2014/main" id="{694EE2EE-8B9B-4742-99D2-5B8BFCFFB66B}"/>
              </a:ext>
            </a:extLst>
          </p:cNvPr>
          <p:cNvSpPr/>
          <p:nvPr/>
        </p:nvSpPr>
        <p:spPr>
          <a:xfrm>
            <a:off x="850855" y="4684884"/>
            <a:ext cx="3263945" cy="523220"/>
          </a:xfrm>
          <a:prstGeom prst="rect">
            <a:avLst/>
          </a:prstGeom>
        </p:spPr>
        <p:txBody>
          <a:bodyPr wrap="square">
            <a:spAutoFit/>
          </a:bodyPr>
          <a:lstStyle/>
          <a:p>
            <a:pPr algn="ctr"/>
            <a:r>
              <a:rPr lang="en-US" sz="1400" dirty="0">
                <a:latin typeface="Palatino Linotype" panose="02040502050505030304" pitchFamily="18" charset="0"/>
              </a:rPr>
              <a:t>Resulting clusters from DBSCAN on a representative pan-Keratin image</a:t>
            </a:r>
            <a:endParaRPr lang="en-BR" sz="1400" dirty="0">
              <a:latin typeface="Palatino Linotype" panose="02040502050505030304" pitchFamily="18" charset="0"/>
            </a:endParaRPr>
          </a:p>
        </p:txBody>
      </p:sp>
    </p:spTree>
    <p:extLst>
      <p:ext uri="{BB962C8B-B14F-4D97-AF65-F5344CB8AC3E}">
        <p14:creationId xmlns:p14="http://schemas.microsoft.com/office/powerpoint/2010/main" val="22025359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76983" y="0"/>
            <a:ext cx="6122987" cy="1115786"/>
          </a:xfrm>
        </p:spPr>
        <p:txBody>
          <a:bodyPr/>
          <a:lstStyle/>
          <a:p>
            <a:r>
              <a:rPr lang="en-US" dirty="0">
                <a:latin typeface="Palatino Linotype" panose="02040502050505030304" pitchFamily="18" charset="0"/>
              </a:rPr>
              <a:t>Results and Discussion – Clustering</a:t>
            </a:r>
          </a:p>
        </p:txBody>
      </p:sp>
      <p:sp>
        <p:nvSpPr>
          <p:cNvPr id="5" name="Content Placeholder 4"/>
          <p:cNvSpPr>
            <a:spLocks noGrp="1"/>
          </p:cNvSpPr>
          <p:nvPr>
            <p:ph idx="1"/>
          </p:nvPr>
        </p:nvSpPr>
        <p:spPr>
          <a:xfrm>
            <a:off x="5927863" y="2022202"/>
            <a:ext cx="3069771" cy="2578305"/>
          </a:xfrm>
        </p:spPr>
        <p:txBody>
          <a:bodyPr/>
          <a:lstStyle/>
          <a:p>
            <a:r>
              <a:rPr lang="en-US" dirty="0"/>
              <a:t>Resulting clusters on a representative ROI</a:t>
            </a:r>
          </a:p>
          <a:p>
            <a:endParaRPr lang="en-US" dirty="0"/>
          </a:p>
          <a:p>
            <a:r>
              <a:rPr lang="en-US" dirty="0"/>
              <a:t>Pink and white images resulted in only 1 cluster</a:t>
            </a:r>
          </a:p>
          <a:p>
            <a:endParaRPr lang="en-US" dirty="0"/>
          </a:p>
          <a:p>
            <a:endParaRPr lang="en-US" dirty="0"/>
          </a:p>
          <a:p>
            <a:endParaRPr lang="en-US" dirty="0"/>
          </a:p>
        </p:txBody>
      </p:sp>
      <p:pic>
        <p:nvPicPr>
          <p:cNvPr id="2" name="Picture 1">
            <a:extLst>
              <a:ext uri="{FF2B5EF4-FFF2-40B4-BE49-F238E27FC236}">
                <a16:creationId xmlns:a16="http://schemas.microsoft.com/office/drawing/2014/main" id="{DB175FE5-F86E-C640-AE76-253D641766DA}"/>
              </a:ext>
            </a:extLst>
          </p:cNvPr>
          <p:cNvPicPr>
            <a:picLocks noChangeAspect="1"/>
          </p:cNvPicPr>
          <p:nvPr/>
        </p:nvPicPr>
        <p:blipFill>
          <a:blip r:embed="rId3"/>
          <a:stretch>
            <a:fillRect/>
          </a:stretch>
        </p:blipFill>
        <p:spPr>
          <a:xfrm>
            <a:off x="39188" y="906416"/>
            <a:ext cx="5810297" cy="5742578"/>
          </a:xfrm>
          <a:prstGeom prst="rect">
            <a:avLst/>
          </a:prstGeom>
        </p:spPr>
      </p:pic>
    </p:spTree>
    <p:extLst>
      <p:ext uri="{BB962C8B-B14F-4D97-AF65-F5344CB8AC3E}">
        <p14:creationId xmlns:p14="http://schemas.microsoft.com/office/powerpoint/2010/main" val="3558755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76983" y="0"/>
            <a:ext cx="6122987" cy="1115786"/>
          </a:xfrm>
        </p:spPr>
        <p:txBody>
          <a:bodyPr/>
          <a:lstStyle/>
          <a:p>
            <a:r>
              <a:rPr lang="en-US" dirty="0">
                <a:latin typeface="Palatino Linotype" panose="02040502050505030304" pitchFamily="18" charset="0"/>
              </a:rPr>
              <a:t>Results and Discussion - Measurements</a:t>
            </a:r>
          </a:p>
        </p:txBody>
      </p:sp>
      <p:pic>
        <p:nvPicPr>
          <p:cNvPr id="13" name="Picture 12" descr="A picture containing fence, drawing&#10;&#10;Description automatically generated">
            <a:extLst>
              <a:ext uri="{FF2B5EF4-FFF2-40B4-BE49-F238E27FC236}">
                <a16:creationId xmlns:a16="http://schemas.microsoft.com/office/drawing/2014/main" id="{391F079C-C1AD-F548-81EE-E7859A003754}"/>
              </a:ext>
            </a:extLst>
          </p:cNvPr>
          <p:cNvPicPr>
            <a:picLocks noChangeAspect="1"/>
          </p:cNvPicPr>
          <p:nvPr/>
        </p:nvPicPr>
        <p:blipFill>
          <a:blip r:embed="rId3"/>
          <a:stretch>
            <a:fillRect/>
          </a:stretch>
        </p:blipFill>
        <p:spPr>
          <a:xfrm>
            <a:off x="156757" y="786179"/>
            <a:ext cx="5987376" cy="2642821"/>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20FC30B2-F006-6A42-9777-CB7B561D196E}"/>
              </a:ext>
            </a:extLst>
          </p:cNvPr>
          <p:cNvPicPr>
            <a:picLocks noChangeAspect="1"/>
          </p:cNvPicPr>
          <p:nvPr/>
        </p:nvPicPr>
        <p:blipFill>
          <a:blip r:embed="rId4"/>
          <a:stretch>
            <a:fillRect/>
          </a:stretch>
        </p:blipFill>
        <p:spPr>
          <a:xfrm>
            <a:off x="156757" y="3410218"/>
            <a:ext cx="6006129" cy="3473908"/>
          </a:xfrm>
          <a:prstGeom prst="rect">
            <a:avLst/>
          </a:prstGeom>
        </p:spPr>
      </p:pic>
      <p:sp>
        <p:nvSpPr>
          <p:cNvPr id="17" name="Content Placeholder 4">
            <a:extLst>
              <a:ext uri="{FF2B5EF4-FFF2-40B4-BE49-F238E27FC236}">
                <a16:creationId xmlns:a16="http://schemas.microsoft.com/office/drawing/2014/main" id="{AD879009-B5FB-F24A-9350-D5E4CB858E84}"/>
              </a:ext>
            </a:extLst>
          </p:cNvPr>
          <p:cNvSpPr>
            <a:spLocks noGrp="1"/>
          </p:cNvSpPr>
          <p:nvPr>
            <p:ph idx="1"/>
          </p:nvPr>
        </p:nvSpPr>
        <p:spPr>
          <a:xfrm>
            <a:off x="6285906" y="2040532"/>
            <a:ext cx="2701337" cy="2578305"/>
          </a:xfrm>
        </p:spPr>
        <p:txBody>
          <a:bodyPr>
            <a:normAutofit fontScale="92500"/>
          </a:bodyPr>
          <a:lstStyle/>
          <a:p>
            <a:r>
              <a:rPr lang="en-US" dirty="0"/>
              <a:t>Number of clusters of a representative ROI</a:t>
            </a:r>
          </a:p>
          <a:p>
            <a:endParaRPr lang="en-US" dirty="0"/>
          </a:p>
          <a:p>
            <a:r>
              <a:rPr lang="en-US" dirty="0"/>
              <a:t>Average of Davies-Bouldin index for all ROIs</a:t>
            </a:r>
          </a:p>
          <a:p>
            <a:endParaRPr lang="en-US" dirty="0"/>
          </a:p>
          <a:p>
            <a:endParaRPr lang="en-US" dirty="0"/>
          </a:p>
          <a:p>
            <a:endParaRPr lang="en-US" dirty="0"/>
          </a:p>
        </p:txBody>
      </p:sp>
    </p:spTree>
    <p:extLst>
      <p:ext uri="{BB962C8B-B14F-4D97-AF65-F5344CB8AC3E}">
        <p14:creationId xmlns:p14="http://schemas.microsoft.com/office/powerpoint/2010/main" val="2604063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98158" y="91441"/>
            <a:ext cx="6764791" cy="1115786"/>
          </a:xfrm>
        </p:spPr>
        <p:txBody>
          <a:bodyPr/>
          <a:lstStyle/>
          <a:p>
            <a:r>
              <a:rPr lang="en-US" dirty="0">
                <a:latin typeface="Palatino Linotype" panose="02040502050505030304" pitchFamily="18" charset="0"/>
              </a:rPr>
              <a:t>Results and Discussion – Comparative Analysis</a:t>
            </a:r>
          </a:p>
        </p:txBody>
      </p:sp>
      <p:pic>
        <p:nvPicPr>
          <p:cNvPr id="2" name="Picture 1">
            <a:extLst>
              <a:ext uri="{FF2B5EF4-FFF2-40B4-BE49-F238E27FC236}">
                <a16:creationId xmlns:a16="http://schemas.microsoft.com/office/drawing/2014/main" id="{41482188-2B08-0746-B324-4B5C5865D4A1}"/>
              </a:ext>
            </a:extLst>
          </p:cNvPr>
          <p:cNvPicPr>
            <a:picLocks noChangeAspect="1"/>
          </p:cNvPicPr>
          <p:nvPr/>
        </p:nvPicPr>
        <p:blipFill>
          <a:blip r:embed="rId3"/>
          <a:stretch>
            <a:fillRect/>
          </a:stretch>
        </p:blipFill>
        <p:spPr>
          <a:xfrm>
            <a:off x="132397" y="809899"/>
            <a:ext cx="5131933" cy="6058221"/>
          </a:xfrm>
          <a:prstGeom prst="rect">
            <a:avLst/>
          </a:prstGeom>
        </p:spPr>
      </p:pic>
      <p:sp>
        <p:nvSpPr>
          <p:cNvPr id="6" name="Content Placeholder 4">
            <a:extLst>
              <a:ext uri="{FF2B5EF4-FFF2-40B4-BE49-F238E27FC236}">
                <a16:creationId xmlns:a16="http://schemas.microsoft.com/office/drawing/2014/main" id="{0484A191-2858-B34D-9301-C3179DEB7466}"/>
              </a:ext>
            </a:extLst>
          </p:cNvPr>
          <p:cNvSpPr>
            <a:spLocks noGrp="1"/>
          </p:cNvSpPr>
          <p:nvPr>
            <p:ph idx="1"/>
          </p:nvPr>
        </p:nvSpPr>
        <p:spPr>
          <a:xfrm>
            <a:off x="5802581" y="2549856"/>
            <a:ext cx="2701337" cy="2578305"/>
          </a:xfrm>
        </p:spPr>
        <p:txBody>
          <a:bodyPr>
            <a:normAutofit/>
          </a:bodyPr>
          <a:lstStyle/>
          <a:p>
            <a:r>
              <a:rPr lang="en-US" dirty="0"/>
              <a:t>Comparison between pan-Keratin and CD3 markers</a:t>
            </a:r>
          </a:p>
          <a:p>
            <a:endParaRPr lang="en-US" dirty="0"/>
          </a:p>
          <a:p>
            <a:endParaRPr lang="en-US" dirty="0"/>
          </a:p>
        </p:txBody>
      </p:sp>
    </p:spTree>
    <p:extLst>
      <p:ext uri="{BB962C8B-B14F-4D97-AF65-F5344CB8AC3E}">
        <p14:creationId xmlns:p14="http://schemas.microsoft.com/office/powerpoint/2010/main" val="1674470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Palatino Linotype" panose="02040502050505030304" pitchFamily="18" charset="0"/>
              </a:rPr>
              <a:t>Conclusions</a:t>
            </a:r>
          </a:p>
        </p:txBody>
      </p:sp>
      <p:sp>
        <p:nvSpPr>
          <p:cNvPr id="5" name="Content Placeholder 4"/>
          <p:cNvSpPr>
            <a:spLocks noGrp="1"/>
          </p:cNvSpPr>
          <p:nvPr>
            <p:ph idx="1"/>
          </p:nvPr>
        </p:nvSpPr>
        <p:spPr>
          <a:xfrm>
            <a:off x="223838" y="1499689"/>
            <a:ext cx="8005762" cy="4665663"/>
          </a:xfrm>
        </p:spPr>
        <p:txBody>
          <a:bodyPr/>
          <a:lstStyle/>
          <a:p>
            <a:r>
              <a:rPr lang="en-US" dirty="0"/>
              <a:t>DBSCAN clustering on IMC data has proven capable of identifying the different structures of the markers</a:t>
            </a:r>
          </a:p>
          <a:p>
            <a:endParaRPr lang="en-US" dirty="0"/>
          </a:p>
          <a:p>
            <a:r>
              <a:rPr lang="en-US" dirty="0"/>
              <a:t>There are limitations to this study and room for improvements </a:t>
            </a:r>
          </a:p>
          <a:p>
            <a:endParaRPr lang="en-US" dirty="0"/>
          </a:p>
          <a:p>
            <a:r>
              <a:rPr lang="en-US" dirty="0"/>
              <a:t>Cancer cells could inhibit the infiltration of T cells and thus affect tumor progression</a:t>
            </a:r>
          </a:p>
          <a:p>
            <a:endParaRPr lang="en-US" dirty="0"/>
          </a:p>
          <a:p>
            <a:r>
              <a:rPr lang="en-US" dirty="0"/>
              <a:t>Data can be additionally interrogated in a future work</a:t>
            </a:r>
          </a:p>
        </p:txBody>
      </p:sp>
    </p:spTree>
    <p:extLst>
      <p:ext uri="{BB962C8B-B14F-4D97-AF65-F5344CB8AC3E}">
        <p14:creationId xmlns:p14="http://schemas.microsoft.com/office/powerpoint/2010/main" val="2806077254"/>
      </p:ext>
    </p:extLst>
  </p:cSld>
  <p:clrMapOvr>
    <a:masterClrMapping/>
  </p:clrMapOvr>
</p:sld>
</file>

<file path=ppt/theme/theme1.xml><?xml version="1.0" encoding="utf-8"?>
<a:theme xmlns:a="http://schemas.openxmlformats.org/drawingml/2006/main" name="Queen's PPT template 2011">
  <a:themeElements>
    <a:clrScheme name="Queen's triclour">
      <a:dk1>
        <a:sysClr val="windowText" lastClr="000000"/>
      </a:dk1>
      <a:lt1>
        <a:sysClr val="window" lastClr="FFFFFF"/>
      </a:lt1>
      <a:dk2>
        <a:srgbClr val="061D38"/>
      </a:dk2>
      <a:lt2>
        <a:srgbClr val="FFFFFF"/>
      </a:lt2>
      <a:accent1>
        <a:srgbClr val="910A29"/>
      </a:accent1>
      <a:accent2>
        <a:srgbClr val="F1AB1F"/>
      </a:accent2>
      <a:accent3>
        <a:srgbClr val="061D38"/>
      </a:accent3>
      <a:accent4>
        <a:srgbClr val="CDCDCD"/>
      </a:accent4>
      <a:accent5>
        <a:srgbClr val="7E7E7E"/>
      </a:accent5>
      <a:accent6>
        <a:srgbClr val="00000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Queen's PPT template 2011.thmx</Template>
  <TotalTime>2936</TotalTime>
  <Words>1388</Words>
  <Application>Microsoft Macintosh PowerPoint</Application>
  <PresentationFormat>On-screen Show (4:3)</PresentationFormat>
  <Paragraphs>87</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Palatino Linotype</vt:lpstr>
      <vt:lpstr>Queen's PPT template 2011</vt:lpstr>
      <vt:lpstr>Processing of Imaging Mass Cytometry Data from Pancreatic Cancer Samples</vt:lpstr>
      <vt:lpstr>Introduction</vt:lpstr>
      <vt:lpstr>Dataset</vt:lpstr>
      <vt:lpstr>Preprocessing</vt:lpstr>
      <vt:lpstr>Clustering</vt:lpstr>
      <vt:lpstr>Results and Discussion – Clustering</vt:lpstr>
      <vt:lpstr>Results and Discussion - Measurements</vt:lpstr>
      <vt:lpstr>Results and Discussion – Comparative Analysis</vt:lpstr>
      <vt:lpstr>Conclusions</vt:lpstr>
      <vt:lpstr>Thank you!   Questions?</vt:lpstr>
    </vt:vector>
  </TitlesOfParts>
  <Company>Queen's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Larry Harris</dc:creator>
  <cp:lastModifiedBy>Nathalia Kim</cp:lastModifiedBy>
  <cp:revision>52</cp:revision>
  <dcterms:created xsi:type="dcterms:W3CDTF">2011-07-05T18:52:53Z</dcterms:created>
  <dcterms:modified xsi:type="dcterms:W3CDTF">2020-04-21T20:23:02Z</dcterms:modified>
</cp:coreProperties>
</file>

<file path=docProps/thumbnail.jpeg>
</file>